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9"/>
  </p:notesMasterIdLst>
  <p:sldIdLst>
    <p:sldId id="547" r:id="rId4"/>
    <p:sldId id="510" r:id="rId5"/>
    <p:sldId id="524" r:id="rId6"/>
    <p:sldId id="526" r:id="rId7"/>
    <p:sldId id="527" r:id="rId8"/>
    <p:sldId id="535" r:id="rId9"/>
    <p:sldId id="502" r:id="rId10"/>
    <p:sldId id="497" r:id="rId11"/>
    <p:sldId id="544" r:id="rId12"/>
    <p:sldId id="545" r:id="rId13"/>
    <p:sldId id="546" r:id="rId14"/>
    <p:sldId id="533" r:id="rId15"/>
    <p:sldId id="507" r:id="rId16"/>
    <p:sldId id="501" r:id="rId17"/>
    <p:sldId id="548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幼圆" pitchFamily="49" charset="-122"/>
      <p:regular r:id="rId25"/>
    </p:embeddedFont>
    <p:embeddedFont>
      <p:font typeface="楷体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72" y="-16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12" Type="http://schemas.openxmlformats.org/officeDocument/2006/relationships/image" Target="../media/image89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8.wmf"/><Relationship Id="rId5" Type="http://schemas.openxmlformats.org/officeDocument/2006/relationships/image" Target="../media/image82.wmf"/><Relationship Id="rId10" Type="http://schemas.openxmlformats.org/officeDocument/2006/relationships/image" Target="../media/image87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90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99922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3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66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97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96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08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20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51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79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0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50585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9106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3592159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3675739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2684255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3347580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777705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462634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7022160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042829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4799158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6678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93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07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84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89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2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8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45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57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19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5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4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5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2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88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7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2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91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64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39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8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28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52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19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0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25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01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68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46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97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52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33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42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07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89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07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8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88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38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5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97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9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10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1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7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71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36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30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320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52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24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31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068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30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41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10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12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5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08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69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73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716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0113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146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7544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7334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3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5816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235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514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6828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9642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554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0440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45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46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1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86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8735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46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34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20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07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9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89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20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70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89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875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3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1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6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1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09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79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33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55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85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7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4879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87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13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64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37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62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0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4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5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87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04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假分数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化整数、带分数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210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假分数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化整数、带分数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6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00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5.xml"/><Relationship Id="rId7" Type="http://schemas.openxmlformats.org/officeDocument/2006/relationships/slide" Target="slide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61.wmf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40.bin"/><Relationship Id="rId25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64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65.jpeg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59.wmf"/><Relationship Id="rId22" Type="http://schemas.openxmlformats.org/officeDocument/2006/relationships/image" Target="../media/image6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51.bin"/><Relationship Id="rId26" Type="http://schemas.openxmlformats.org/officeDocument/2006/relationships/oleObject" Target="../embeddings/oleObject55.bin"/><Relationship Id="rId3" Type="http://schemas.openxmlformats.org/officeDocument/2006/relationships/image" Target="../media/image65.jpeg"/><Relationship Id="rId21" Type="http://schemas.openxmlformats.org/officeDocument/2006/relationships/image" Target="../media/image74.wmf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72.wmf"/><Relationship Id="rId25" Type="http://schemas.openxmlformats.org/officeDocument/2006/relationships/image" Target="../media/image76.wmf"/><Relationship Id="rId2" Type="http://schemas.openxmlformats.org/officeDocument/2006/relationships/slideLayout" Target="../slideLayouts/slideLayout14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69.wmf"/><Relationship Id="rId24" Type="http://schemas.openxmlformats.org/officeDocument/2006/relationships/oleObject" Target="../embeddings/oleObject54.bin"/><Relationship Id="rId5" Type="http://schemas.openxmlformats.org/officeDocument/2006/relationships/image" Target="../media/image66.wmf"/><Relationship Id="rId15" Type="http://schemas.openxmlformats.org/officeDocument/2006/relationships/image" Target="../media/image71.wmf"/><Relationship Id="rId23" Type="http://schemas.openxmlformats.org/officeDocument/2006/relationships/image" Target="../media/image75.wmf"/><Relationship Id="rId28" Type="http://schemas.openxmlformats.org/officeDocument/2006/relationships/image" Target="../media/image16.png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73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49.bin"/><Relationship Id="rId22" Type="http://schemas.openxmlformats.org/officeDocument/2006/relationships/oleObject" Target="../embeddings/oleObject53.bin"/><Relationship Id="rId27" Type="http://schemas.openxmlformats.org/officeDocument/2006/relationships/image" Target="../media/image7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63.bin"/><Relationship Id="rId26" Type="http://schemas.openxmlformats.org/officeDocument/2006/relationships/oleObject" Target="../embeddings/oleObject67.bin"/><Relationship Id="rId3" Type="http://schemas.openxmlformats.org/officeDocument/2006/relationships/image" Target="../media/image42.png"/><Relationship Id="rId21" Type="http://schemas.openxmlformats.org/officeDocument/2006/relationships/image" Target="../media/image86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84.wmf"/><Relationship Id="rId25" Type="http://schemas.openxmlformats.org/officeDocument/2006/relationships/image" Target="../media/image88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62.bin"/><Relationship Id="rId20" Type="http://schemas.openxmlformats.org/officeDocument/2006/relationships/oleObject" Target="../embeddings/oleObject64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66.bin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87.wmf"/><Relationship Id="rId10" Type="http://schemas.openxmlformats.org/officeDocument/2006/relationships/oleObject" Target="../embeddings/oleObject59.bin"/><Relationship Id="rId19" Type="http://schemas.openxmlformats.org/officeDocument/2006/relationships/image" Target="../media/image85.wmf"/><Relationship Id="rId4" Type="http://schemas.openxmlformats.org/officeDocument/2006/relationships/oleObject" Target="../embeddings/oleObject56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61.bin"/><Relationship Id="rId22" Type="http://schemas.openxmlformats.org/officeDocument/2006/relationships/oleObject" Target="../embeddings/oleObject65.bin"/><Relationship Id="rId27" Type="http://schemas.openxmlformats.org/officeDocument/2006/relationships/image" Target="../media/image8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jpeg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6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15" Type="http://schemas.openxmlformats.org/officeDocument/2006/relationships/image" Target="../media/image15.png"/><Relationship Id="rId10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1.wmf"/><Relationship Id="rId3" Type="http://schemas.openxmlformats.org/officeDocument/2006/relationships/image" Target="../media/image23.jpe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4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7.jpeg"/><Relationship Id="rId18" Type="http://schemas.openxmlformats.org/officeDocument/2006/relationships/image" Target="../media/image29.wmf"/><Relationship Id="rId26" Type="http://schemas.openxmlformats.org/officeDocument/2006/relationships/image" Target="../media/image32.wmf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19.bin"/><Relationship Id="rId7" Type="http://schemas.openxmlformats.org/officeDocument/2006/relationships/image" Target="../media/image26.wmf"/><Relationship Id="rId12" Type="http://schemas.openxmlformats.org/officeDocument/2006/relationships/image" Target="../media/image23.jpeg"/><Relationship Id="rId17" Type="http://schemas.openxmlformats.org/officeDocument/2006/relationships/oleObject" Target="../embeddings/oleObject16.bin"/><Relationship Id="rId25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8.wmf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35.tmp"/><Relationship Id="rId24" Type="http://schemas.openxmlformats.org/officeDocument/2006/relationships/image" Target="../media/image31.wmf"/><Relationship Id="rId5" Type="http://schemas.openxmlformats.org/officeDocument/2006/relationships/image" Target="../media/image25.wmf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20.bin"/><Relationship Id="rId10" Type="http://schemas.openxmlformats.org/officeDocument/2006/relationships/image" Target="../media/image34.png"/><Relationship Id="rId19" Type="http://schemas.openxmlformats.org/officeDocument/2006/relationships/oleObject" Target="../embeddings/oleObject17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Relationship Id="rId14" Type="http://schemas.openxmlformats.org/officeDocument/2006/relationships/image" Target="../media/image36.png"/><Relationship Id="rId22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44.png"/><Relationship Id="rId3" Type="http://schemas.openxmlformats.org/officeDocument/2006/relationships/image" Target="../media/image42.png"/><Relationship Id="rId7" Type="http://schemas.openxmlformats.org/officeDocument/2006/relationships/image" Target="../media/image39.wmf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38.wmf"/><Relationship Id="rId10" Type="http://schemas.openxmlformats.org/officeDocument/2006/relationships/image" Target="../media/image43.png"/><Relationship Id="rId4" Type="http://schemas.openxmlformats.org/officeDocument/2006/relationships/oleObject" Target="../embeddings/oleObject22.bin"/><Relationship Id="rId9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42.png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51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52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3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552" y="1435155"/>
            <a:ext cx="863441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假分数化整数、带分数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535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1" y="117413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502291" y="1923678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1115616" y="1059582"/>
            <a:ext cx="7214580" cy="502189"/>
          </a:xfrm>
          <a:prstGeom prst="wedgeRoundRectCallout">
            <a:avLst>
              <a:gd name="adj1" fmla="val -53033"/>
              <a:gd name="adj2" fmla="val 51485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分别写出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所有真分数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00064" y="1707654"/>
            <a:ext cx="5752256" cy="648072"/>
            <a:chOff x="1268016" y="2643758"/>
            <a:chExt cx="5752256" cy="648072"/>
          </a:xfrm>
        </p:grpSpPr>
        <p:sp>
          <p:nvSpPr>
            <p:cNvPr id="30" name="圆角矩形标注 29"/>
            <p:cNvSpPr>
              <a:spLocks noChangeArrowheads="1"/>
            </p:cNvSpPr>
            <p:nvPr/>
          </p:nvSpPr>
          <p:spPr bwMode="auto">
            <a:xfrm>
              <a:off x="1268016" y="2643758"/>
              <a:ext cx="5752256" cy="646205"/>
            </a:xfrm>
            <a:prstGeom prst="wedgeRoundRectCallout">
              <a:avLst>
                <a:gd name="adj1" fmla="val 54049"/>
                <a:gd name="adj2" fmla="val 32825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分母是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的所有真分数有：      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2" name="对象 3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2679330"/>
                </p:ext>
              </p:extLst>
            </p:nvPr>
          </p:nvGraphicFramePr>
          <p:xfrm>
            <a:off x="4792563" y="2664122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2" name="公式" r:id="rId5" imgW="139680" imgH="393480" progId="Equation.3">
                    <p:embed/>
                  </p:oleObj>
                </mc:Choice>
                <mc:Fallback>
                  <p:oleObj name="公式" r:id="rId5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92563" y="2664122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349883"/>
                </p:ext>
              </p:extLst>
            </p:nvPr>
          </p:nvGraphicFramePr>
          <p:xfrm>
            <a:off x="5268391" y="2671117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3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68391" y="2671117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8246397"/>
                </p:ext>
              </p:extLst>
            </p:nvPr>
          </p:nvGraphicFramePr>
          <p:xfrm>
            <a:off x="5724128" y="2670472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4" name="公式" r:id="rId9" imgW="139680" imgH="393480" progId="Equation.3">
                    <p:embed/>
                  </p:oleObj>
                </mc:Choice>
                <mc:Fallback>
                  <p:oleObj name="公式" r:id="rId9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28" y="2670472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5353643"/>
                </p:ext>
              </p:extLst>
            </p:nvPr>
          </p:nvGraphicFramePr>
          <p:xfrm>
            <a:off x="6156176" y="2671117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5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6176" y="2671117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992285" y="2571750"/>
            <a:ext cx="6820075" cy="646205"/>
            <a:chOff x="560237" y="3293697"/>
            <a:chExt cx="6820075" cy="646205"/>
          </a:xfrm>
        </p:grpSpPr>
        <p:sp>
          <p:nvSpPr>
            <p:cNvPr id="31" name="圆角矩形标注 30"/>
            <p:cNvSpPr>
              <a:spLocks noChangeArrowheads="1"/>
            </p:cNvSpPr>
            <p:nvPr/>
          </p:nvSpPr>
          <p:spPr bwMode="auto">
            <a:xfrm>
              <a:off x="560237" y="3293697"/>
              <a:ext cx="6820075" cy="646205"/>
            </a:xfrm>
            <a:prstGeom prst="wedgeRoundRectCallout">
              <a:avLst>
                <a:gd name="adj1" fmla="val 51921"/>
                <a:gd name="adj2" fmla="val -35593"/>
                <a:gd name="adj3" fmla="val 16667"/>
              </a:avLst>
            </a:prstGeom>
            <a:solidFill>
              <a:srgbClr val="FCE3E3"/>
            </a:solidFill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分母是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7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所有真分数有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：            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98025436"/>
                </p:ext>
              </p:extLst>
            </p:nvPr>
          </p:nvGraphicFramePr>
          <p:xfrm>
            <a:off x="4045843" y="3293697"/>
            <a:ext cx="2381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6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5843" y="3293697"/>
                          <a:ext cx="23812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2166629"/>
                </p:ext>
              </p:extLst>
            </p:nvPr>
          </p:nvGraphicFramePr>
          <p:xfrm>
            <a:off x="4476304" y="3293697"/>
            <a:ext cx="2397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7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76304" y="3293697"/>
                          <a:ext cx="2397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1406663"/>
                </p:ext>
              </p:extLst>
            </p:nvPr>
          </p:nvGraphicFramePr>
          <p:xfrm>
            <a:off x="4932040" y="3293697"/>
            <a:ext cx="23812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8" name="公式" r:id="rId17" imgW="152280" imgH="393480" progId="Equation.3">
                    <p:embed/>
                  </p:oleObj>
                </mc:Choice>
                <mc:Fallback>
                  <p:oleObj name="公式" r:id="rId1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2040" y="3293697"/>
                          <a:ext cx="23812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0142512"/>
                </p:ext>
              </p:extLst>
            </p:nvPr>
          </p:nvGraphicFramePr>
          <p:xfrm>
            <a:off x="5436096" y="3293697"/>
            <a:ext cx="2397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79" name="公式" r:id="rId19" imgW="152280" imgH="393480" progId="Equation.3">
                    <p:embed/>
                  </p:oleObj>
                </mc:Choice>
                <mc:Fallback>
                  <p:oleObj name="公式" r:id="rId19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6096" y="3293697"/>
                          <a:ext cx="2397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1148229"/>
                </p:ext>
              </p:extLst>
            </p:nvPr>
          </p:nvGraphicFramePr>
          <p:xfrm>
            <a:off x="5940152" y="3293697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80" name="公式" r:id="rId21" imgW="152280" imgH="393480" progId="Equation.3">
                    <p:embed/>
                  </p:oleObj>
                </mc:Choice>
                <mc:Fallback>
                  <p:oleObj name="公式" r:id="rId2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0152" y="3293697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对象 4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3500167"/>
                </p:ext>
              </p:extLst>
            </p:nvPr>
          </p:nvGraphicFramePr>
          <p:xfrm>
            <a:off x="6444208" y="3293697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81" name="公式" r:id="rId23" imgW="152280" imgH="393480" progId="Equation.3">
                    <p:embed/>
                  </p:oleObj>
                </mc:Choice>
                <mc:Fallback>
                  <p:oleObj name="公式" r:id="rId2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44208" y="3293697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圆角矩形标注 43"/>
          <p:cNvSpPr>
            <a:spLocks noChangeArrowheads="1"/>
          </p:cNvSpPr>
          <p:nvPr/>
        </p:nvSpPr>
        <p:spPr bwMode="auto">
          <a:xfrm>
            <a:off x="1043608" y="3363838"/>
            <a:ext cx="3096344" cy="502189"/>
          </a:xfrm>
          <a:prstGeom prst="wedgeRoundRectCallout">
            <a:avLst>
              <a:gd name="adj1" fmla="val -52058"/>
              <a:gd name="adj2" fmla="val -48560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你发现了什么规律？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圆角矩形标注 45"/>
          <p:cNvSpPr>
            <a:spLocks noChangeArrowheads="1"/>
          </p:cNvSpPr>
          <p:nvPr/>
        </p:nvSpPr>
        <p:spPr bwMode="auto">
          <a:xfrm>
            <a:off x="2139342" y="4013777"/>
            <a:ext cx="5529002" cy="502189"/>
          </a:xfrm>
          <a:prstGeom prst="wedgeRoundRectCallout">
            <a:avLst>
              <a:gd name="adj1" fmla="val 56008"/>
              <a:gd name="adj2" fmla="val -52562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分母是几的所有真分数的个数比几少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42" y="1707654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4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574299" y="1563638"/>
            <a:ext cx="1318181" cy="11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圆角矩形标注 26"/>
          <p:cNvSpPr>
            <a:spLocks noChangeArrowheads="1"/>
          </p:cNvSpPr>
          <p:nvPr/>
        </p:nvSpPr>
        <p:spPr bwMode="auto">
          <a:xfrm>
            <a:off x="1187624" y="699542"/>
            <a:ext cx="7214580" cy="502189"/>
          </a:xfrm>
          <a:prstGeom prst="wedgeRoundRectCallout">
            <a:avLst>
              <a:gd name="adj1" fmla="val -53033"/>
              <a:gd name="adj2" fmla="val 51485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分别写出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分子是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所有假分数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4" name="圆角矩形标注 43"/>
          <p:cNvSpPr>
            <a:spLocks noChangeArrowheads="1"/>
          </p:cNvSpPr>
          <p:nvPr/>
        </p:nvSpPr>
        <p:spPr bwMode="auto">
          <a:xfrm>
            <a:off x="1115616" y="3003798"/>
            <a:ext cx="3096344" cy="502189"/>
          </a:xfrm>
          <a:prstGeom prst="wedgeRoundRectCallout">
            <a:avLst>
              <a:gd name="adj1" fmla="val -52058"/>
              <a:gd name="adj2" fmla="val -48560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你发现了什么规律？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圆角矩形标注 45"/>
          <p:cNvSpPr>
            <a:spLocks noChangeArrowheads="1"/>
          </p:cNvSpPr>
          <p:nvPr/>
        </p:nvSpPr>
        <p:spPr bwMode="auto">
          <a:xfrm>
            <a:off x="2211350" y="3653737"/>
            <a:ext cx="5529002" cy="502189"/>
          </a:xfrm>
          <a:prstGeom prst="wedgeRoundRectCallout">
            <a:avLst>
              <a:gd name="adj1" fmla="val 56008"/>
              <a:gd name="adj2" fmla="val -52562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分子是几的所有假分数的个数就是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几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72072" y="1347614"/>
            <a:ext cx="5968280" cy="648072"/>
            <a:chOff x="1700064" y="1707654"/>
            <a:chExt cx="5752256" cy="648072"/>
          </a:xfrm>
        </p:grpSpPr>
        <p:grpSp>
          <p:nvGrpSpPr>
            <p:cNvPr id="15" name="组合 14"/>
            <p:cNvGrpSpPr/>
            <p:nvPr/>
          </p:nvGrpSpPr>
          <p:grpSpPr>
            <a:xfrm>
              <a:off x="1700064" y="1707654"/>
              <a:ext cx="5752256" cy="648072"/>
              <a:chOff x="1268016" y="2643758"/>
              <a:chExt cx="5752256" cy="648072"/>
            </a:xfrm>
          </p:grpSpPr>
          <p:sp>
            <p:nvSpPr>
              <p:cNvPr id="30" name="圆角矩形标注 29"/>
              <p:cNvSpPr>
                <a:spLocks noChangeArrowheads="1"/>
              </p:cNvSpPr>
              <p:nvPr/>
            </p:nvSpPr>
            <p:spPr bwMode="auto">
              <a:xfrm>
                <a:off x="1268016" y="2643758"/>
                <a:ext cx="5752256" cy="646205"/>
              </a:xfrm>
              <a:prstGeom prst="wedgeRoundRectCallout">
                <a:avLst>
                  <a:gd name="adj1" fmla="val 54049"/>
                  <a:gd name="adj2" fmla="val 32825"/>
                  <a:gd name="adj3" fmla="val 16667"/>
                </a:avLst>
              </a:prstGeom>
              <a:solidFill>
                <a:srgbClr val="FCE3E3"/>
              </a:solidFill>
              <a:ln w="25400" algn="ctr">
                <a:solidFill>
                  <a:srgbClr val="F9C7C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分子是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5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的所有假分数有：           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32" name="对象 3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405885"/>
                  </p:ext>
                </p:extLst>
              </p:nvPr>
            </p:nvGraphicFramePr>
            <p:xfrm>
              <a:off x="4792563" y="2664122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0" name="公式" r:id="rId4" imgW="139680" imgH="393480" progId="Equation.3">
                      <p:embed/>
                    </p:oleObj>
                  </mc:Choice>
                  <mc:Fallback>
                    <p:oleObj name="公式" r:id="rId4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92563" y="2664122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3" name="对象 3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47437465"/>
                  </p:ext>
                </p:extLst>
              </p:nvPr>
            </p:nvGraphicFramePr>
            <p:xfrm>
              <a:off x="5220072" y="2671117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1" name="公式" r:id="rId6" imgW="152280" imgH="393480" progId="Equation.3">
                      <p:embed/>
                    </p:oleObj>
                  </mc:Choice>
                  <mc:Fallback>
                    <p:oleObj name="公式" r:id="rId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20072" y="2671117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" name="对象 3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58009693"/>
                  </p:ext>
                </p:extLst>
              </p:nvPr>
            </p:nvGraphicFramePr>
            <p:xfrm>
              <a:off x="5724128" y="2670472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2" name="公式" r:id="rId8" imgW="139680" imgH="393480" progId="Equation.3">
                      <p:embed/>
                    </p:oleObj>
                  </mc:Choice>
                  <mc:Fallback>
                    <p:oleObj name="公式" r:id="rId8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24128" y="2670472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5" name="对象 3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2476839"/>
                  </p:ext>
                </p:extLst>
              </p:nvPr>
            </p:nvGraphicFramePr>
            <p:xfrm>
              <a:off x="6156176" y="2671117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3" name="公式" r:id="rId10" imgW="152280" imgH="393480" progId="Equation.3">
                      <p:embed/>
                    </p:oleObj>
                  </mc:Choice>
                  <mc:Fallback>
                    <p:oleObj name="公式" r:id="rId10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156176" y="2671117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9" name="对象 4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6491341"/>
                </p:ext>
              </p:extLst>
            </p:nvPr>
          </p:nvGraphicFramePr>
          <p:xfrm>
            <a:off x="7020272" y="1735013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714" name="公式" r:id="rId12" imgW="139680" imgH="393480" progId="Equation.3">
                    <p:embed/>
                  </p:oleObj>
                </mc:Choice>
                <mc:Fallback>
                  <p:oleObj name="公式" r:id="rId12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20272" y="1735013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064293" y="2211710"/>
            <a:ext cx="7063738" cy="646205"/>
            <a:chOff x="992285" y="2571750"/>
            <a:chExt cx="7063738" cy="646205"/>
          </a:xfrm>
        </p:grpSpPr>
        <p:grpSp>
          <p:nvGrpSpPr>
            <p:cNvPr id="16" name="组合 15"/>
            <p:cNvGrpSpPr/>
            <p:nvPr/>
          </p:nvGrpSpPr>
          <p:grpSpPr>
            <a:xfrm>
              <a:off x="992285" y="2571750"/>
              <a:ext cx="7063738" cy="646205"/>
              <a:chOff x="560237" y="3293697"/>
              <a:chExt cx="7063738" cy="646205"/>
            </a:xfrm>
          </p:grpSpPr>
          <p:sp>
            <p:nvSpPr>
              <p:cNvPr id="31" name="圆角矩形标注 30"/>
              <p:cNvSpPr>
                <a:spLocks noChangeArrowheads="1"/>
              </p:cNvSpPr>
              <p:nvPr/>
            </p:nvSpPr>
            <p:spPr bwMode="auto">
              <a:xfrm>
                <a:off x="560237" y="3293697"/>
                <a:ext cx="7063738" cy="646205"/>
              </a:xfrm>
              <a:prstGeom prst="wedgeRoundRectCallout">
                <a:avLst>
                  <a:gd name="adj1" fmla="val 51921"/>
                  <a:gd name="adj2" fmla="val -35593"/>
                  <a:gd name="adj3" fmla="val 16667"/>
                </a:avLst>
              </a:prstGeom>
              <a:solidFill>
                <a:srgbClr val="FCE3E3"/>
              </a:solidFill>
              <a:ln w="25400" algn="ctr">
                <a:solidFill>
                  <a:srgbClr val="F9C7C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分子是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7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的所有假分数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有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：                  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11" name="对象 1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59071700"/>
                  </p:ext>
                </p:extLst>
              </p:nvPr>
            </p:nvGraphicFramePr>
            <p:xfrm>
              <a:off x="4045843" y="3293697"/>
              <a:ext cx="23812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5" name="公式" r:id="rId14" imgW="152280" imgH="393480" progId="Equation.3">
                      <p:embed/>
                    </p:oleObj>
                  </mc:Choice>
                  <mc:Fallback>
                    <p:oleObj name="公式" r:id="rId14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45843" y="3293697"/>
                            <a:ext cx="238125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29081271"/>
                  </p:ext>
                </p:extLst>
              </p:nvPr>
            </p:nvGraphicFramePr>
            <p:xfrm>
              <a:off x="4476304" y="3293697"/>
              <a:ext cx="239712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6" name="公式" r:id="rId16" imgW="152280" imgH="393480" progId="Equation.3">
                      <p:embed/>
                    </p:oleObj>
                  </mc:Choice>
                  <mc:Fallback>
                    <p:oleObj name="公式" r:id="rId1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76304" y="3293697"/>
                            <a:ext cx="239712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3" name="对象 1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32979691"/>
                  </p:ext>
                </p:extLst>
              </p:nvPr>
            </p:nvGraphicFramePr>
            <p:xfrm>
              <a:off x="4932040" y="3293697"/>
              <a:ext cx="238125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7" name="公式" r:id="rId18" imgW="152280" imgH="393480" progId="Equation.3">
                      <p:embed/>
                    </p:oleObj>
                  </mc:Choice>
                  <mc:Fallback>
                    <p:oleObj name="公式" r:id="rId18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32040" y="3293697"/>
                            <a:ext cx="238125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" name="对象 1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1551101"/>
                  </p:ext>
                </p:extLst>
              </p:nvPr>
            </p:nvGraphicFramePr>
            <p:xfrm>
              <a:off x="5436096" y="3293697"/>
              <a:ext cx="239712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8" name="公式" r:id="rId20" imgW="152280" imgH="393480" progId="Equation.3">
                      <p:embed/>
                    </p:oleObj>
                  </mc:Choice>
                  <mc:Fallback>
                    <p:oleObj name="公式" r:id="rId20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436096" y="3293697"/>
                            <a:ext cx="239712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0" name="对象 3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08180795"/>
                  </p:ext>
                </p:extLst>
              </p:nvPr>
            </p:nvGraphicFramePr>
            <p:xfrm>
              <a:off x="5940177" y="3293697"/>
              <a:ext cx="241300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19" name="公式" r:id="rId22" imgW="152280" imgH="393480" progId="Equation.3">
                      <p:embed/>
                    </p:oleObj>
                  </mc:Choice>
                  <mc:Fallback>
                    <p:oleObj name="公式" r:id="rId22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40177" y="3293697"/>
                            <a:ext cx="241300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" name="对象 4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89060391"/>
                  </p:ext>
                </p:extLst>
              </p:nvPr>
            </p:nvGraphicFramePr>
            <p:xfrm>
              <a:off x="6444208" y="3293697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720" name="公式" r:id="rId24" imgW="152280" imgH="393480" progId="Equation.3">
                      <p:embed/>
                    </p:oleObj>
                  </mc:Choice>
                  <mc:Fallback>
                    <p:oleObj name="公式" r:id="rId24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44208" y="3293697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50" name="对象 4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3372463"/>
                </p:ext>
              </p:extLst>
            </p:nvPr>
          </p:nvGraphicFramePr>
          <p:xfrm>
            <a:off x="7356623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721" name="公式" r:id="rId26" imgW="152280" imgH="393480" progId="Equation.3">
                    <p:embed/>
                  </p:oleObj>
                </mc:Choice>
                <mc:Fallback>
                  <p:oleObj name="公式" r:id="rId2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56623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50" y="1067018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891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4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24" y="763754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6781" y="649206"/>
            <a:ext cx="4787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把假分数化成整数。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2790" y="1181887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/>
          </a:p>
        </p:txBody>
      </p:sp>
      <p:grpSp>
        <p:nvGrpSpPr>
          <p:cNvPr id="49161" name="组合 49160"/>
          <p:cNvGrpSpPr/>
          <p:nvPr/>
        </p:nvGrpSpPr>
        <p:grpSpPr>
          <a:xfrm>
            <a:off x="1355081" y="1153312"/>
            <a:ext cx="7565631" cy="809617"/>
            <a:chOff x="1354138" y="1563688"/>
            <a:chExt cx="7565631" cy="809617"/>
          </a:xfrm>
        </p:grpSpPr>
        <p:grpSp>
          <p:nvGrpSpPr>
            <p:cNvPr id="49160" name="组合 49159"/>
            <p:cNvGrpSpPr/>
            <p:nvPr/>
          </p:nvGrpSpPr>
          <p:grpSpPr>
            <a:xfrm>
              <a:off x="1354138" y="1590998"/>
              <a:ext cx="7565631" cy="782307"/>
              <a:chOff x="1354138" y="1590998"/>
              <a:chExt cx="7565631" cy="782307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354138" y="1590998"/>
                <a:ext cx="1162273" cy="628327"/>
                <a:chOff x="980083" y="2095054"/>
                <a:chExt cx="1162273" cy="628327"/>
              </a:xfrm>
            </p:grpSpPr>
            <p:graphicFrame>
              <p:nvGraphicFramePr>
                <p:cNvPr id="66" name="对象 65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65828033"/>
                    </p:ext>
                  </p:extLst>
                </p:nvPr>
              </p:nvGraphicFramePr>
              <p:xfrm>
                <a:off x="980083" y="2102669"/>
                <a:ext cx="319087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541" name="公式" r:id="rId4" imgW="203040" imgH="393480" progId="Equation.3">
                        <p:embed/>
                      </p:oleObj>
                    </mc:Choice>
                    <mc:Fallback>
                      <p:oleObj name="公式" r:id="rId4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980083" y="2102669"/>
                              <a:ext cx="319087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4" name="对象 3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076709619"/>
                    </p:ext>
                  </p:extLst>
                </p:nvPr>
              </p:nvGraphicFramePr>
              <p:xfrm>
                <a:off x="1821681" y="2095054"/>
                <a:ext cx="32067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542" name="公式" r:id="rId6" imgW="203040" imgH="393480" progId="Equation.3">
                        <p:embed/>
                      </p:oleObj>
                    </mc:Choice>
                    <mc:Fallback>
                      <p:oleObj name="公式" r:id="rId6" imgW="203040" imgH="393480" progId="Equation.3">
                        <p:embed/>
                        <p:pic>
                          <p:nvPicPr>
                            <p:cNvPr id="0" name="对象 6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21681" y="2095054"/>
                              <a:ext cx="32067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67" name="组合 66"/>
              <p:cNvGrpSpPr/>
              <p:nvPr/>
            </p:nvGrpSpPr>
            <p:grpSpPr>
              <a:xfrm>
                <a:off x="3059832" y="1590998"/>
                <a:ext cx="5859937" cy="782307"/>
                <a:chOff x="66200" y="1861451"/>
                <a:chExt cx="5859937" cy="782307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1138238" y="2182093"/>
                  <a:ext cx="47878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     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graphicFrame>
              <p:nvGraphicFramePr>
                <p:cNvPr id="70" name="对象 69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918346152"/>
                    </p:ext>
                  </p:extLst>
                </p:nvPr>
              </p:nvGraphicFramePr>
              <p:xfrm>
                <a:off x="66200" y="1861451"/>
                <a:ext cx="32067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543" name="公式" r:id="rId8" imgW="203040" imgH="393480" progId="Equation.3">
                        <p:embed/>
                      </p:oleObj>
                    </mc:Choice>
                    <mc:Fallback>
                      <p:oleObj name="公式" r:id="rId8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6200" y="1861451"/>
                              <a:ext cx="32067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aphicFrame>
          <p:nvGraphicFramePr>
            <p:cNvPr id="114" name="对象 1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74236880"/>
                </p:ext>
              </p:extLst>
            </p:nvPr>
          </p:nvGraphicFramePr>
          <p:xfrm>
            <a:off x="3881438" y="1563688"/>
            <a:ext cx="3413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4" name="公式" r:id="rId10" imgW="215640" imgH="393480" progId="Equation.3">
                    <p:embed/>
                  </p:oleObj>
                </mc:Choice>
                <mc:Fallback>
                  <p:oleObj name="公式" r:id="rId10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1438" y="1563688"/>
                          <a:ext cx="3413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5" name="对象 1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9842835"/>
                </p:ext>
              </p:extLst>
            </p:nvPr>
          </p:nvGraphicFramePr>
          <p:xfrm>
            <a:off x="4673600" y="1563688"/>
            <a:ext cx="3413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5" name="公式" r:id="rId12" imgW="215640" imgH="393480" progId="Equation.3">
                    <p:embed/>
                  </p:oleObj>
                </mc:Choice>
                <mc:Fallback>
                  <p:oleObj name="公式" r:id="rId12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3600" y="1563688"/>
                          <a:ext cx="3413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6" name="对象 1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62888801"/>
                </p:ext>
              </p:extLst>
            </p:nvPr>
          </p:nvGraphicFramePr>
          <p:xfrm>
            <a:off x="5443538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6" name="公式" r:id="rId14" imgW="152280" imgH="393480" progId="Equation.3">
                    <p:embed/>
                  </p:oleObj>
                </mc:Choice>
                <mc:Fallback>
                  <p:oleObj name="公式" r:id="rId14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43538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1260575" y="1803882"/>
            <a:ext cx="1953592" cy="620712"/>
            <a:chOff x="1259632" y="2214258"/>
            <a:chExt cx="1953592" cy="620712"/>
          </a:xfrm>
        </p:grpSpPr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8893929"/>
                </p:ext>
              </p:extLst>
            </p:nvPr>
          </p:nvGraphicFramePr>
          <p:xfrm>
            <a:off x="1378744" y="2214258"/>
            <a:ext cx="31908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7" name="公式" r:id="rId16" imgW="203040" imgH="393480" progId="Equation.3">
                    <p:embed/>
                  </p:oleObj>
                </mc:Choice>
                <mc:Fallback>
                  <p:oleObj name="公式" r:id="rId16" imgW="203040" imgH="393480" progId="Equation.3">
                    <p:embed/>
                    <p:pic>
                      <p:nvPicPr>
                        <p:cNvPr id="0" name="对象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8744" y="2214258"/>
                          <a:ext cx="319087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1259632" y="2283718"/>
              <a:ext cx="195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=12÷3=4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9152" name="组合 49151"/>
          <p:cNvGrpSpPr/>
          <p:nvPr/>
        </p:nvGrpSpPr>
        <p:grpSpPr>
          <a:xfrm>
            <a:off x="3821088" y="1801334"/>
            <a:ext cx="1953592" cy="620713"/>
            <a:chOff x="3820145" y="2211710"/>
            <a:chExt cx="1953592" cy="620713"/>
          </a:xfrm>
        </p:grpSpPr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7661594"/>
                </p:ext>
              </p:extLst>
            </p:nvPr>
          </p:nvGraphicFramePr>
          <p:xfrm>
            <a:off x="3971532" y="2211710"/>
            <a:ext cx="3206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8" name="公式" r:id="rId18" imgW="203040" imgH="393480" progId="Equation.3">
                    <p:embed/>
                  </p:oleObj>
                </mc:Choice>
                <mc:Fallback>
                  <p:oleObj name="公式" r:id="rId18" imgW="203040" imgH="393480" progId="Equation.3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1532" y="2211710"/>
                          <a:ext cx="3206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1" name="TextBox 120"/>
            <p:cNvSpPr txBox="1"/>
            <p:nvPr/>
          </p:nvSpPr>
          <p:spPr>
            <a:xfrm>
              <a:off x="3820145" y="2283717"/>
              <a:ext cx="195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=10÷2=5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9156" name="组合 49155"/>
          <p:cNvGrpSpPr/>
          <p:nvPr/>
        </p:nvGrpSpPr>
        <p:grpSpPr>
          <a:xfrm>
            <a:off x="1260575" y="2548774"/>
            <a:ext cx="2232248" cy="620712"/>
            <a:chOff x="1259632" y="2959150"/>
            <a:chExt cx="2232248" cy="620712"/>
          </a:xfrm>
        </p:grpSpPr>
        <p:sp>
          <p:nvSpPr>
            <p:cNvPr id="123" name="TextBox 122"/>
            <p:cNvSpPr txBox="1"/>
            <p:nvPr/>
          </p:nvSpPr>
          <p:spPr>
            <a:xfrm>
              <a:off x="1259632" y="3046189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=15÷15=1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27" name="对象 12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6689877"/>
                </p:ext>
              </p:extLst>
            </p:nvPr>
          </p:nvGraphicFramePr>
          <p:xfrm>
            <a:off x="1371005" y="2959150"/>
            <a:ext cx="3206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49" name="公式" r:id="rId20" imgW="203040" imgH="393480" progId="Equation.3">
                    <p:embed/>
                  </p:oleObj>
                </mc:Choice>
                <mc:Fallback>
                  <p:oleObj name="公式" r:id="rId20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1005" y="2959150"/>
                          <a:ext cx="3206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157" name="组合 49156"/>
          <p:cNvGrpSpPr/>
          <p:nvPr/>
        </p:nvGrpSpPr>
        <p:grpSpPr>
          <a:xfrm>
            <a:off x="3843487" y="2548774"/>
            <a:ext cx="2169616" cy="620712"/>
            <a:chOff x="3842544" y="2959150"/>
            <a:chExt cx="2169616" cy="620712"/>
          </a:xfrm>
        </p:grpSpPr>
        <p:sp>
          <p:nvSpPr>
            <p:cNvPr id="124" name="TextBox 123"/>
            <p:cNvSpPr txBox="1"/>
            <p:nvPr/>
          </p:nvSpPr>
          <p:spPr>
            <a:xfrm>
              <a:off x="3842544" y="3046189"/>
              <a:ext cx="21696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=52÷13=4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8648643"/>
                </p:ext>
              </p:extLst>
            </p:nvPr>
          </p:nvGraphicFramePr>
          <p:xfrm>
            <a:off x="4033838" y="2959150"/>
            <a:ext cx="3413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50" name="公式" r:id="rId22" imgW="215640" imgH="393480" progId="Equation.3">
                    <p:embed/>
                  </p:oleObj>
                </mc:Choice>
                <mc:Fallback>
                  <p:oleObj name="公式" r:id="rId22" imgW="215640" imgH="393480" progId="Equation.3">
                    <p:embed/>
                    <p:pic>
                      <p:nvPicPr>
                        <p:cNvPr id="0" name="对象 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33838" y="2959150"/>
                          <a:ext cx="3413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158" name="组合 49157"/>
          <p:cNvGrpSpPr/>
          <p:nvPr/>
        </p:nvGrpSpPr>
        <p:grpSpPr>
          <a:xfrm>
            <a:off x="1260575" y="3268854"/>
            <a:ext cx="1953592" cy="620712"/>
            <a:chOff x="1259632" y="3679230"/>
            <a:chExt cx="1953592" cy="620712"/>
          </a:xfrm>
        </p:grpSpPr>
        <p:sp>
          <p:nvSpPr>
            <p:cNvPr id="125" name="TextBox 124"/>
            <p:cNvSpPr txBox="1"/>
            <p:nvPr/>
          </p:nvSpPr>
          <p:spPr>
            <a:xfrm>
              <a:off x="1259632" y="3766269"/>
              <a:ext cx="195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=54÷9=6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7744614"/>
                </p:ext>
              </p:extLst>
            </p:nvPr>
          </p:nvGraphicFramePr>
          <p:xfrm>
            <a:off x="1331640" y="3679230"/>
            <a:ext cx="3413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51" name="公式" r:id="rId24" imgW="215640" imgH="393480" progId="Equation.3">
                    <p:embed/>
                  </p:oleObj>
                </mc:Choice>
                <mc:Fallback>
                  <p:oleObj name="公式" r:id="rId24" imgW="215640" imgH="393480" progId="Equation.3">
                    <p:embed/>
                    <p:pic>
                      <p:nvPicPr>
                        <p:cNvPr id="0" name="对象 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3679230"/>
                          <a:ext cx="3413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9159" name="组合 49158"/>
          <p:cNvGrpSpPr/>
          <p:nvPr/>
        </p:nvGrpSpPr>
        <p:grpSpPr>
          <a:xfrm>
            <a:off x="3843487" y="3268854"/>
            <a:ext cx="1953592" cy="620712"/>
            <a:chOff x="3842544" y="3679230"/>
            <a:chExt cx="1953592" cy="620712"/>
          </a:xfrm>
        </p:grpSpPr>
        <p:sp>
          <p:nvSpPr>
            <p:cNvPr id="126" name="TextBox 125"/>
            <p:cNvSpPr txBox="1"/>
            <p:nvPr/>
          </p:nvSpPr>
          <p:spPr>
            <a:xfrm>
              <a:off x="3842544" y="3766269"/>
              <a:ext cx="195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=7÷1=7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3" name="对象 9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14696905"/>
                </p:ext>
              </p:extLst>
            </p:nvPr>
          </p:nvGraphicFramePr>
          <p:xfrm>
            <a:off x="4114676" y="3679230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52" name="公式" r:id="rId26" imgW="152280" imgH="393480" progId="Equation.3">
                    <p:embed/>
                  </p:oleObj>
                </mc:Choice>
                <mc:Fallback>
                  <p:oleObj name="公式" r:id="rId26" imgW="152280" imgH="393480" progId="Equation.3">
                    <p:embed/>
                    <p:pic>
                      <p:nvPicPr>
                        <p:cNvPr id="0" name="对象 1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4676" y="3679230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77781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我学会了把假分数化成整数和带分数。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259632" y="2427734"/>
            <a:ext cx="651928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假分数化整数或带分数，可以用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分子除以分母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。如果分子是分母的倍数，得到的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整数商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就是要化成的整数；如果有余数，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商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是带分数的整数部分，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余数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是分数部分的分子，分母不变。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019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47664" y="1419622"/>
            <a:ext cx="4032448" cy="496984"/>
          </a:xfrm>
          <a:prstGeom prst="wedgeRoundRectCallout">
            <a:avLst>
              <a:gd name="adj1" fmla="val -41719"/>
              <a:gd name="adj2" fmla="val 7097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真分数和假分数哪个大？为什么？</a:t>
            </a:r>
            <a:endParaRPr lang="zh-CN" altLang="en-US" sz="20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076056" y="2320855"/>
            <a:ext cx="2160240" cy="898967"/>
          </a:xfrm>
          <a:prstGeom prst="wedgeRoundRectCallout">
            <a:avLst>
              <a:gd name="adj1" fmla="val 59422"/>
              <a:gd name="adj2" fmla="val 26644"/>
              <a:gd name="adj3" fmla="val 16667"/>
            </a:avLst>
          </a:prstGeom>
          <a:solidFill>
            <a:srgbClr val="FCE3E3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假分数大。真分数比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小，假分数等于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或大于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700064" y="3586934"/>
            <a:ext cx="4032448" cy="641000"/>
          </a:xfrm>
          <a:prstGeom prst="wedgeRoundRectCallout">
            <a:avLst>
              <a:gd name="adj1" fmla="val -42217"/>
              <a:gd name="adj2" fmla="val -7662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假分数有的等于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，有的大于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。它们能写成整数或其他形式吗？</a:t>
            </a:r>
            <a:endParaRPr lang="zh-CN" altLang="en-US" sz="20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25837" y="2521647"/>
            <a:ext cx="826270" cy="97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对象 6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711525"/>
              </p:ext>
            </p:extLst>
          </p:nvPr>
        </p:nvGraphicFramePr>
        <p:xfrm>
          <a:off x="6111875" y="3466904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对象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3466904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797285"/>
              </p:ext>
            </p:extLst>
          </p:nvPr>
        </p:nvGraphicFramePr>
        <p:xfrm>
          <a:off x="3119438" y="333990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公式" r:id="rId6" imgW="152280" imgH="393480" progId="Equation.3">
                  <p:embed/>
                </p:oleObj>
              </mc:Choice>
              <mc:Fallback>
                <p:oleObj name="公式" r:id="rId6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333990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文本框 5"/>
          <p:cNvSpPr txBox="1">
            <a:spLocks noChangeArrowheads="1"/>
          </p:cNvSpPr>
          <p:nvPr/>
        </p:nvSpPr>
        <p:spPr bwMode="auto">
          <a:xfrm>
            <a:off x="1260474" y="3457751"/>
            <a:ext cx="6345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能化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成整数的假分数，分子与分母有什么关系？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9391" y="1225503"/>
            <a:ext cx="8365846" cy="504055"/>
            <a:chOff x="519391" y="987574"/>
            <a:chExt cx="8365846" cy="504055"/>
          </a:xfrm>
        </p:grpSpPr>
        <p:sp>
          <p:nvSpPr>
            <p:cNvPr id="71" name="Text Box 5"/>
            <p:cNvSpPr txBox="1">
              <a:spLocks noChangeArrowheads="1"/>
            </p:cNvSpPr>
            <p:nvPr/>
          </p:nvSpPr>
          <p:spPr bwMode="auto">
            <a:xfrm>
              <a:off x="1039812" y="987574"/>
              <a:ext cx="78454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把下面的假分数化成整数。</a:t>
              </a:r>
            </a:p>
          </p:txBody>
        </p:sp>
        <p:pic>
          <p:nvPicPr>
            <p:cNvPr id="73" name="图片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391" y="987574"/>
              <a:ext cx="550583" cy="504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6" name="文本框 8"/>
          <p:cNvSpPr txBox="1">
            <a:spLocks noChangeArrowheads="1"/>
          </p:cNvSpPr>
          <p:nvPr/>
        </p:nvSpPr>
        <p:spPr bwMode="auto">
          <a:xfrm>
            <a:off x="2184399" y="2136728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</a:p>
        </p:txBody>
      </p:sp>
      <p:sp>
        <p:nvSpPr>
          <p:cNvPr id="79" name="文本框 12"/>
          <p:cNvSpPr txBox="1">
            <a:spLocks noChangeArrowheads="1"/>
          </p:cNvSpPr>
          <p:nvPr/>
        </p:nvSpPr>
        <p:spPr bwMode="auto">
          <a:xfrm>
            <a:off x="4321174" y="211926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46199" y="1927178"/>
            <a:ext cx="5932488" cy="842963"/>
            <a:chOff x="1346199" y="1689249"/>
            <a:chExt cx="5932488" cy="842963"/>
          </a:xfrm>
        </p:grpSpPr>
        <p:grpSp>
          <p:nvGrpSpPr>
            <p:cNvPr id="11" name="组合 10"/>
            <p:cNvGrpSpPr/>
            <p:nvPr/>
          </p:nvGrpSpPr>
          <p:grpSpPr>
            <a:xfrm>
              <a:off x="1346199" y="1722587"/>
              <a:ext cx="1587500" cy="809625"/>
              <a:chOff x="1346199" y="1722587"/>
              <a:chExt cx="1587500" cy="809625"/>
            </a:xfrm>
          </p:grpSpPr>
          <p:graphicFrame>
            <p:nvGraphicFramePr>
              <p:cNvPr id="74" name="对象 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78259510"/>
                  </p:ext>
                </p:extLst>
              </p:nvPr>
            </p:nvGraphicFramePr>
            <p:xfrm>
              <a:off x="1346199" y="1722587"/>
              <a:ext cx="312738" cy="8096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11" r:id="rId9" imgW="152280" imgH="393480" progId="Equation.KSEE3">
                      <p:embed/>
                    </p:oleObj>
                  </mc:Choice>
                  <mc:Fallback>
                    <p:oleObj r:id="rId9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46199" y="1722587"/>
                            <a:ext cx="312738" cy="8096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5" name="文本框 7"/>
              <p:cNvSpPr txBox="1">
                <a:spLocks noChangeArrowheads="1"/>
              </p:cNvSpPr>
              <p:nvPr/>
            </p:nvSpPr>
            <p:spPr bwMode="auto">
              <a:xfrm>
                <a:off x="1658937" y="1898799"/>
                <a:ext cx="1274762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=</a:t>
                </a:r>
                <a:r>
                  <a:rPr lang="zh-CN" altLang="en-US" sz="2400" b="1">
                    <a:solidFill>
                      <a:srgbClr val="CC0066"/>
                    </a:solidFill>
                    <a:latin typeface="楷体" pitchFamily="49" charset="-122"/>
                    <a:ea typeface="楷体" pitchFamily="49" charset="-122"/>
                  </a:rPr>
                  <a:t>（  ）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403599" y="1705124"/>
              <a:ext cx="1666875" cy="809625"/>
              <a:chOff x="3403599" y="1705124"/>
              <a:chExt cx="1666875" cy="809625"/>
            </a:xfrm>
          </p:grpSpPr>
          <p:graphicFrame>
            <p:nvGraphicFramePr>
              <p:cNvPr id="77" name="对象 10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02130108"/>
                  </p:ext>
                </p:extLst>
              </p:nvPr>
            </p:nvGraphicFramePr>
            <p:xfrm>
              <a:off x="3403599" y="1705124"/>
              <a:ext cx="469900" cy="8096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12" r:id="rId11" imgW="228600" imgH="393480" progId="Equation.KSEE3">
                      <p:embed/>
                    </p:oleObj>
                  </mc:Choice>
                  <mc:Fallback>
                    <p:oleObj r:id="rId11" imgW="22860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03599" y="1705124"/>
                            <a:ext cx="469900" cy="8096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8" name="文本框 11"/>
              <p:cNvSpPr txBox="1">
                <a:spLocks noChangeArrowheads="1"/>
              </p:cNvSpPr>
              <p:nvPr/>
            </p:nvSpPr>
            <p:spPr bwMode="auto">
              <a:xfrm>
                <a:off x="3795712" y="1882924"/>
                <a:ext cx="1274762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=</a:t>
                </a:r>
                <a:r>
                  <a:rPr lang="zh-CN" altLang="en-US" sz="2400" b="1">
                    <a:solidFill>
                      <a:srgbClr val="CC0066"/>
                    </a:solidFill>
                    <a:latin typeface="楷体" pitchFamily="49" charset="-122"/>
                    <a:ea typeface="楷体" pitchFamily="49" charset="-122"/>
                  </a:rPr>
                  <a:t>（  ）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599112" y="1689249"/>
              <a:ext cx="1679575" cy="809625"/>
              <a:chOff x="5599112" y="1689249"/>
              <a:chExt cx="1679575" cy="809625"/>
            </a:xfrm>
          </p:grpSpPr>
          <p:graphicFrame>
            <p:nvGraphicFramePr>
              <p:cNvPr id="80" name="对象 1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80809064"/>
                  </p:ext>
                </p:extLst>
              </p:nvPr>
            </p:nvGraphicFramePr>
            <p:xfrm>
              <a:off x="5599112" y="1689249"/>
              <a:ext cx="495300" cy="8096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13" r:id="rId13" imgW="241200" imgH="393480" progId="Equation.KSEE3">
                      <p:embed/>
                    </p:oleObj>
                  </mc:Choice>
                  <mc:Fallback>
                    <p:oleObj r:id="rId13" imgW="24120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99112" y="1689249"/>
                            <a:ext cx="495300" cy="8096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1" name="文本框 16"/>
              <p:cNvSpPr txBox="1">
                <a:spLocks noChangeArrowheads="1"/>
              </p:cNvSpPr>
              <p:nvPr/>
            </p:nvSpPr>
            <p:spPr bwMode="auto">
              <a:xfrm>
                <a:off x="6003924" y="1865462"/>
                <a:ext cx="127476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b="1">
                    <a:latin typeface="楷体" pitchFamily="49" charset="-122"/>
                    <a:ea typeface="楷体" pitchFamily="49" charset="-122"/>
                  </a:rPr>
                  <a:t>=</a:t>
                </a:r>
                <a:r>
                  <a:rPr lang="zh-CN" altLang="en-US" sz="2400" b="1">
                    <a:solidFill>
                      <a:srgbClr val="CC0066"/>
                    </a:solidFill>
                    <a:latin typeface="楷体" pitchFamily="49" charset="-122"/>
                    <a:ea typeface="楷体" pitchFamily="49" charset="-122"/>
                  </a:rPr>
                  <a:t>（  ）</a:t>
                </a:r>
              </a:p>
            </p:txBody>
          </p:sp>
        </p:grpSp>
      </p:grpSp>
      <p:sp>
        <p:nvSpPr>
          <p:cNvPr id="82" name="文本框 17"/>
          <p:cNvSpPr txBox="1">
            <a:spLocks noChangeArrowheads="1"/>
          </p:cNvSpPr>
          <p:nvPr/>
        </p:nvSpPr>
        <p:spPr bwMode="auto">
          <a:xfrm>
            <a:off x="6529387" y="210339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84" name="圆角矩形标注 83"/>
          <p:cNvSpPr/>
          <p:nvPr/>
        </p:nvSpPr>
        <p:spPr bwMode="auto">
          <a:xfrm>
            <a:off x="2123728" y="2773975"/>
            <a:ext cx="3786122" cy="471458"/>
          </a:xfrm>
          <a:prstGeom prst="wedgeRoundRectCallout">
            <a:avLst>
              <a:gd name="adj1" fmla="val -56220"/>
              <a:gd name="adj2" fmla="val 4296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200" b="1" noProof="1">
                <a:latin typeface="楷体" pitchFamily="49" charset="-122"/>
                <a:ea typeface="楷体" pitchFamily="49" charset="-122"/>
              </a:rPr>
              <a:t>你是怎样想的？与同学交流。</a:t>
            </a:r>
          </a:p>
        </p:txBody>
      </p:sp>
      <p:sp>
        <p:nvSpPr>
          <p:cNvPr id="87" name="圆角矩形标注 86"/>
          <p:cNvSpPr/>
          <p:nvPr/>
        </p:nvSpPr>
        <p:spPr bwMode="auto">
          <a:xfrm>
            <a:off x="2027237" y="4116337"/>
            <a:ext cx="5662295" cy="471637"/>
          </a:xfrm>
          <a:prstGeom prst="wedgeRoundRectCallout">
            <a:avLst>
              <a:gd name="adj1" fmla="val 53126"/>
              <a:gd name="adj2" fmla="val -4648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200" b="1" noProof="1">
                <a:latin typeface="楷体" pitchFamily="49" charset="-122"/>
                <a:ea typeface="楷体" pitchFamily="49" charset="-122"/>
              </a:rPr>
              <a:t>能化成整数的假分数，分子都是分母的倍数。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2284803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6" grpId="0"/>
      <p:bldP spid="79" grpId="0"/>
      <p:bldP spid="82" grpId="0"/>
      <p:bldP spid="84" grpId="0" animBg="1"/>
      <p:bldP spid="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11560" y="3363838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6" name="对象 10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9383248"/>
              </p:ext>
            </p:extLst>
          </p:nvPr>
        </p:nvGraphicFramePr>
        <p:xfrm>
          <a:off x="4967288" y="4456113"/>
          <a:ext cx="7937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4" name="公式" r:id="rId4" imgW="152280" imgH="393480" progId="Equation.3">
                  <p:embed/>
                </p:oleObj>
              </mc:Choice>
              <mc:Fallback>
                <p:oleObj name="公式" r:id="rId4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4456113"/>
                        <a:ext cx="7937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83489" y="958850"/>
            <a:ext cx="7920949" cy="2308030"/>
            <a:chOff x="1443" y="1510"/>
            <a:chExt cx="12473" cy="3636"/>
          </a:xfrm>
        </p:grpSpPr>
        <p:sp>
          <p:nvSpPr>
            <p:cNvPr id="60" name="文本框 34"/>
            <p:cNvSpPr txBox="1">
              <a:spLocks noChangeArrowheads="1"/>
            </p:cNvSpPr>
            <p:nvPr/>
          </p:nvSpPr>
          <p:spPr bwMode="auto">
            <a:xfrm>
              <a:off x="1443" y="1510"/>
              <a:ext cx="12473" cy="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分子不是分母倍数的假分数，可以写成整数和真分数合成的数。这样的假分数通常叫作</a:t>
              </a:r>
              <a:r>
                <a:rPr lang="zh-CN" altLang="zh-CN" sz="2400" b="1" dirty="0">
                  <a:solidFill>
                    <a:srgbClr val="CC0066"/>
                  </a:solidFill>
                  <a:latin typeface="楷体" pitchFamily="49" charset="-122"/>
                  <a:ea typeface="楷体" pitchFamily="49" charset="-122"/>
                </a:rPr>
                <a:t>带分数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。例如，  可以看成是  </a:t>
              </a:r>
              <a:r>
                <a:rPr lang="zh-CN" altLang="zh-CN" sz="2400" b="1" dirty="0">
                  <a:solidFill>
                    <a:srgbClr val="CC0066"/>
                  </a:solidFill>
                  <a:latin typeface="楷体" pitchFamily="49" charset="-122"/>
                  <a:ea typeface="楷体" pitchFamily="49" charset="-122"/>
                </a:rPr>
                <a:t>（就是</a:t>
              </a:r>
              <a:r>
                <a:rPr lang="en-US" altLang="zh-CN" sz="2400" b="1" dirty="0">
                  <a:solidFill>
                    <a:srgbClr val="CC0066"/>
                  </a:solidFill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zh-CN" sz="2400" b="1" dirty="0">
                  <a:solidFill>
                    <a:srgbClr val="CC0066"/>
                  </a:solidFill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和  合成的数，写作   ， </a:t>
              </a:r>
              <a:r>
                <a:rPr lang="zh-CN" altLang="zh-CN" sz="2400" b="1" dirty="0" smtClean="0">
                  <a:latin typeface="楷体" pitchFamily="49" charset="-122"/>
                  <a:ea typeface="楷体" pitchFamily="49" charset="-122"/>
                </a:rPr>
                <a:t>读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作一又三分之一。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1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2881321"/>
                </p:ext>
              </p:extLst>
            </p:nvPr>
          </p:nvGraphicFramePr>
          <p:xfrm>
            <a:off x="11195" y="2438"/>
            <a:ext cx="364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25" r:id="rId6" imgW="152280" imgH="393480" progId="Equation.KSEE3">
                    <p:embed/>
                  </p:oleObj>
                </mc:Choice>
                <mc:Fallback>
                  <p:oleObj r:id="rId6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195" y="2438"/>
                          <a:ext cx="364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6435347"/>
                </p:ext>
              </p:extLst>
            </p:nvPr>
          </p:nvGraphicFramePr>
          <p:xfrm>
            <a:off x="2170" y="3328"/>
            <a:ext cx="418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26" r:id="rId8" imgW="152280" imgH="393480" progId="Equation.KSEE3">
                    <p:embed/>
                  </p:oleObj>
                </mc:Choice>
                <mc:Fallback>
                  <p:oleObj r:id="rId8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0" y="3328"/>
                          <a:ext cx="418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4328906"/>
                </p:ext>
              </p:extLst>
            </p:nvPr>
          </p:nvGraphicFramePr>
          <p:xfrm>
            <a:off x="5254" y="3330"/>
            <a:ext cx="335" cy="9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27" name="公式" r:id="rId10" imgW="139680" imgH="393480" progId="Equation.3">
                    <p:embed/>
                  </p:oleObj>
                </mc:Choice>
                <mc:Fallback>
                  <p:oleObj name="公式" r:id="rId10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54" y="3330"/>
                          <a:ext cx="335" cy="9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9277802"/>
                </p:ext>
              </p:extLst>
            </p:nvPr>
          </p:nvGraphicFramePr>
          <p:xfrm>
            <a:off x="9040" y="3328"/>
            <a:ext cx="547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28" r:id="rId12" imgW="228600" imgH="393480" progId="Equation.KSEE3">
                    <p:embed/>
                  </p:oleObj>
                </mc:Choice>
                <mc:Fallback>
                  <p:oleObj r:id="rId12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40" y="3328"/>
                          <a:ext cx="547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8362044"/>
                </p:ext>
              </p:extLst>
            </p:nvPr>
          </p:nvGraphicFramePr>
          <p:xfrm>
            <a:off x="9947" y="3328"/>
            <a:ext cx="547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29" r:id="rId14" imgW="228600" imgH="393480" progId="Equation.KSEE3">
                    <p:embed/>
                  </p:oleObj>
                </mc:Choice>
                <mc:Fallback>
                  <p:oleObj r:id="rId14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7" y="3328"/>
                          <a:ext cx="547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6" name="图片 65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2" y="3147814"/>
            <a:ext cx="55149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67544" y="699542"/>
            <a:ext cx="9073008" cy="602603"/>
            <a:chOff x="467544" y="843558"/>
            <a:chExt cx="9073008" cy="602603"/>
          </a:xfrm>
        </p:grpSpPr>
        <p:pic>
          <p:nvPicPr>
            <p:cNvPr id="74" name="图片 3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915566"/>
              <a:ext cx="504055" cy="52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5" name="组合 27"/>
            <p:cNvGrpSpPr>
              <a:grpSpLocks/>
            </p:cNvGrpSpPr>
            <p:nvPr/>
          </p:nvGrpSpPr>
          <p:grpSpPr bwMode="auto">
            <a:xfrm>
              <a:off x="1349052" y="843558"/>
              <a:ext cx="8191500" cy="602603"/>
              <a:chOff x="963" y="1560"/>
              <a:chExt cx="12900" cy="951"/>
            </a:xfrm>
          </p:grpSpPr>
          <p:sp>
            <p:nvSpPr>
              <p:cNvPr id="76" name="Text Box 5"/>
              <p:cNvSpPr txBox="1">
                <a:spLocks noChangeArrowheads="1"/>
              </p:cNvSpPr>
              <p:nvPr/>
            </p:nvSpPr>
            <p:spPr bwMode="auto">
              <a:xfrm>
                <a:off x="963" y="1782"/>
                <a:ext cx="12900" cy="7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0" hangingPunct="0">
                  <a:spcBef>
                    <a:spcPts val="600"/>
                  </a:spcBef>
                </a:pP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怎样把   化成带分数？</a:t>
                </a:r>
              </a:p>
            </p:txBody>
          </p:sp>
          <p:graphicFrame>
            <p:nvGraphicFramePr>
              <p:cNvPr id="77" name="对象 13">
                <a:hlinkClick r:id="" action="ppaction://ole?verb=1"/>
              </p:cNvPr>
              <p:cNvGraphicFramePr>
                <a:graphicFrameLocks noChangeAspect="1"/>
              </p:cNvGraphicFramePr>
              <p:nvPr/>
            </p:nvGraphicFramePr>
            <p:xfrm>
              <a:off x="2671" y="1560"/>
              <a:ext cx="486" cy="9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70" r:id="rId4" imgW="203040" imgH="393480" progId="Equation.KSEE3">
                      <p:embed/>
                    </p:oleObj>
                  </mc:Choice>
                  <mc:Fallback>
                    <p:oleObj r:id="rId4" imgW="20304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71" y="1560"/>
                            <a:ext cx="486" cy="9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971600" y="3919066"/>
            <a:ext cx="8191500" cy="596900"/>
            <a:chOff x="1163" y="5600"/>
            <a:chExt cx="12900" cy="942"/>
          </a:xfrm>
        </p:grpSpPr>
        <p:sp>
          <p:nvSpPr>
            <p:cNvPr id="79" name="Text Box 5"/>
            <p:cNvSpPr txBox="1">
              <a:spLocks noChangeArrowheads="1"/>
            </p:cNvSpPr>
            <p:nvPr/>
          </p:nvSpPr>
          <p:spPr bwMode="auto">
            <a:xfrm>
              <a:off x="1163" y="5711"/>
              <a:ext cx="12900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可以直接用除法计算： =11÷4=</a:t>
              </a:r>
            </a:p>
          </p:txBody>
        </p:sp>
        <p:graphicFrame>
          <p:nvGraphicFramePr>
            <p:cNvPr id="80" name="对象 2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851" y="5600"/>
            <a:ext cx="486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1" r:id="rId6" imgW="203040" imgH="393480" progId="Equation.KSEE3">
                    <p:embed/>
                  </p:oleObj>
                </mc:Choice>
                <mc:Fallback>
                  <p:oleObj r:id="rId6" imgW="20304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51" y="5600"/>
                          <a:ext cx="486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" name="对象 2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8188" y="5600"/>
            <a:ext cx="608" cy="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2" r:id="rId8" imgW="253800" imgH="393480" progId="Equation.KSEE3">
                    <p:embed/>
                  </p:oleObj>
                </mc:Choice>
                <mc:Fallback>
                  <p:oleObj r:id="rId8" imgW="2538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88" y="5600"/>
                          <a:ext cx="608" cy="9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2" name="组合 81"/>
          <p:cNvGrpSpPr/>
          <p:nvPr/>
        </p:nvGrpSpPr>
        <p:grpSpPr>
          <a:xfrm>
            <a:off x="539553" y="1513600"/>
            <a:ext cx="7436866" cy="2282286"/>
            <a:chOff x="971600" y="2598753"/>
            <a:chExt cx="7219541" cy="2011495"/>
          </a:xfrm>
        </p:grpSpPr>
        <p:pic>
          <p:nvPicPr>
            <p:cNvPr id="83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图片 83" descr="屏幕剪辑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85" name="图片 84" descr="屏幕剪辑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8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32273" y="1629858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202956" y="1658509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9" name="Picture 167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1316"/>
          <a:stretch/>
        </p:blipFill>
        <p:spPr bwMode="auto">
          <a:xfrm>
            <a:off x="755576" y="2574484"/>
            <a:ext cx="3445616" cy="107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圆角矩形标注 88"/>
          <p:cNvSpPr/>
          <p:nvPr/>
        </p:nvSpPr>
        <p:spPr bwMode="auto">
          <a:xfrm>
            <a:off x="1763688" y="1629858"/>
            <a:ext cx="2095675" cy="561389"/>
          </a:xfrm>
          <a:prstGeom prst="wedgeRoundRectCallout">
            <a:avLst>
              <a:gd name="adj1" fmla="val -57579"/>
              <a:gd name="adj2" fmla="val 2302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noProof="1" smtClean="0">
                <a:latin typeface="楷体" pitchFamily="49" charset="-122"/>
                <a:ea typeface="楷体" pitchFamily="49" charset="-122"/>
              </a:rPr>
              <a:t>我画图看一看。</a:t>
            </a:r>
            <a:endParaRPr lang="zh-CN" altLang="en-US" sz="2000" b="1" noProof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55976" y="1635646"/>
            <a:ext cx="2095675" cy="648073"/>
            <a:chOff x="5356645" y="1814669"/>
            <a:chExt cx="2095675" cy="648073"/>
          </a:xfrm>
        </p:grpSpPr>
        <p:grpSp>
          <p:nvGrpSpPr>
            <p:cNvPr id="91" name="组合 90"/>
            <p:cNvGrpSpPr/>
            <p:nvPr/>
          </p:nvGrpSpPr>
          <p:grpSpPr>
            <a:xfrm>
              <a:off x="5356645" y="1814670"/>
              <a:ext cx="2095675" cy="648072"/>
              <a:chOff x="730812" y="1939692"/>
              <a:chExt cx="2095675" cy="648072"/>
            </a:xfrm>
          </p:grpSpPr>
          <p:sp>
            <p:nvSpPr>
              <p:cNvPr id="92" name="圆角矩形标注 91"/>
              <p:cNvSpPr/>
              <p:nvPr/>
            </p:nvSpPr>
            <p:spPr bwMode="auto">
              <a:xfrm>
                <a:off x="730812" y="1939692"/>
                <a:ext cx="2095675" cy="648072"/>
              </a:xfrm>
              <a:prstGeom prst="wedgeRoundRectCallout">
                <a:avLst>
                  <a:gd name="adj1" fmla="val 57976"/>
                  <a:gd name="adj2" fmla="val -13195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/>
                <a:r>
                  <a:rPr lang="zh-CN" altLang="en-US" sz="2000" b="1" noProof="1" smtClean="0">
                    <a:latin typeface="楷体" pitchFamily="49" charset="-122"/>
                    <a:ea typeface="楷体" pitchFamily="49" charset="-122"/>
                  </a:rPr>
                  <a:t>  里有</a:t>
                </a:r>
                <a:r>
                  <a:rPr lang="en-US" altLang="zh-CN" sz="2000" b="1" noProof="1" smtClean="0">
                    <a:latin typeface="楷体" pitchFamily="49" charset="-122"/>
                    <a:ea typeface="楷体" pitchFamily="49" charset="-122"/>
                  </a:rPr>
                  <a:t>11</a:t>
                </a:r>
                <a:r>
                  <a:rPr lang="zh-CN" altLang="en-US" sz="2000" b="1" noProof="1" smtClean="0">
                    <a:latin typeface="楷体" pitchFamily="49" charset="-122"/>
                    <a:ea typeface="楷体" pitchFamily="49" charset="-122"/>
                  </a:rPr>
                  <a:t>个  。</a:t>
                </a:r>
                <a:endParaRPr lang="zh-CN" altLang="en-US" sz="2000" b="1" noProof="1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93" name="对象 18">
                <a:hlinkClick r:id="" action="ppaction://ole?verb=1"/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95654352"/>
                  </p:ext>
                </p:extLst>
              </p:nvPr>
            </p:nvGraphicFramePr>
            <p:xfrm>
              <a:off x="2131496" y="2011699"/>
              <a:ext cx="190935" cy="5222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73" r:id="rId15" imgW="3657600" imgH="9448800" progId="Equation.3">
                      <p:embed/>
                    </p:oleObj>
                  </mc:Choice>
                  <mc:Fallback>
                    <p:oleObj r:id="rId15" imgW="3657600" imgH="9448800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31496" y="2011699"/>
                            <a:ext cx="190935" cy="52220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96" name="对象 9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1154037"/>
                </p:ext>
              </p:extLst>
            </p:nvPr>
          </p:nvGraphicFramePr>
          <p:xfrm>
            <a:off x="5436096" y="1814669"/>
            <a:ext cx="30003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4" name="公式" r:id="rId17" imgW="190440" imgH="393480" progId="Equation.3">
                    <p:embed/>
                  </p:oleObj>
                </mc:Choice>
                <mc:Fallback>
                  <p:oleObj name="公式" r:id="rId17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6096" y="1814669"/>
                          <a:ext cx="30003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4427984" y="2383086"/>
            <a:ext cx="3240360" cy="1385440"/>
            <a:chOff x="4427984" y="2483223"/>
            <a:chExt cx="3240360" cy="1385440"/>
          </a:xfrm>
        </p:grpSpPr>
        <p:sp>
          <p:nvSpPr>
            <p:cNvPr id="14" name="TextBox 13"/>
            <p:cNvSpPr txBox="1"/>
            <p:nvPr/>
          </p:nvSpPr>
          <p:spPr>
            <a:xfrm>
              <a:off x="4427984" y="2575607"/>
              <a:ext cx="32403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8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个  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2,3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个  是   ，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</a:endParaRP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和  合起来是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97" name="对象 18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93822290"/>
                </p:ext>
              </p:extLst>
            </p:nvPr>
          </p:nvGraphicFramePr>
          <p:xfrm>
            <a:off x="5004048" y="2553601"/>
            <a:ext cx="190935" cy="522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5" r:id="rId19" imgW="3657600" imgH="9448800" progId="Equation.3">
                    <p:embed/>
                  </p:oleObj>
                </mc:Choice>
                <mc:Fallback>
                  <p:oleObj r:id="rId19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4048" y="2553601"/>
                          <a:ext cx="190935" cy="522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52771706"/>
                </p:ext>
              </p:extLst>
            </p:nvPr>
          </p:nvGraphicFramePr>
          <p:xfrm>
            <a:off x="6397724" y="2571750"/>
            <a:ext cx="190500" cy="522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6" r:id="rId20" imgW="3657600" imgH="9448800" progId="Equation.3">
                    <p:embed/>
                  </p:oleObj>
                </mc:Choice>
                <mc:Fallback>
                  <p:oleObj r:id="rId20" imgW="3657600" imgH="9448800" progId="Equation.3">
                    <p:embed/>
                    <p:pic>
                      <p:nvPicPr>
                        <p:cNvPr id="0" name="对象 1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7724" y="2571750"/>
                          <a:ext cx="190500" cy="522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8" name="对象 9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4544673"/>
                </p:ext>
              </p:extLst>
            </p:nvPr>
          </p:nvGraphicFramePr>
          <p:xfrm>
            <a:off x="6948264" y="2483223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7" name="公式" r:id="rId21" imgW="152280" imgH="393480" progId="Equation.3">
                    <p:embed/>
                  </p:oleObj>
                </mc:Choice>
                <mc:Fallback>
                  <p:oleObj name="公式" r:id="rId21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48264" y="2483223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4061187"/>
                </p:ext>
              </p:extLst>
            </p:nvPr>
          </p:nvGraphicFramePr>
          <p:xfrm>
            <a:off x="5004048" y="3247951"/>
            <a:ext cx="23971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8" name="公式" r:id="rId23" imgW="152280" imgH="393480" progId="Equation.3">
                    <p:embed/>
                  </p:oleObj>
                </mc:Choice>
                <mc:Fallback>
                  <p:oleObj name="公式" r:id="rId23" imgW="152280" imgH="393480" progId="Equation.3">
                    <p:embed/>
                    <p:pic>
                      <p:nvPicPr>
                        <p:cNvPr id="0" name="对象 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4048" y="3247951"/>
                          <a:ext cx="23971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9814156"/>
                </p:ext>
              </p:extLst>
            </p:nvPr>
          </p:nvGraphicFramePr>
          <p:xfrm>
            <a:off x="6660232" y="3247181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79" name="公式" r:id="rId25" imgW="152280" imgH="393480" progId="Equation.3">
                    <p:embed/>
                  </p:oleObj>
                </mc:Choice>
                <mc:Fallback>
                  <p:oleObj name="公式" r:id="rId25" imgW="152280" imgH="393480" progId="Equation.3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60232" y="3247181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标注 25"/>
          <p:cNvSpPr/>
          <p:nvPr/>
        </p:nvSpPr>
        <p:spPr bwMode="auto">
          <a:xfrm>
            <a:off x="964070" y="2115746"/>
            <a:ext cx="6264696" cy="1872208"/>
          </a:xfrm>
          <a:prstGeom prst="wedgeRoundRectCallout">
            <a:avLst>
              <a:gd name="adj1" fmla="val 53800"/>
              <a:gd name="adj2" fmla="val -4201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假分数化整数或带分数，可以用分子除以分母。如果分子是分母的倍数，得到的整数商就是要化成的整数；如果有余数，商是带分数的整数部分，余数是分数部分的分子，分母不变。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16798" y="139566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圆角矩形标注 21"/>
          <p:cNvSpPr/>
          <p:nvPr/>
        </p:nvSpPr>
        <p:spPr>
          <a:xfrm>
            <a:off x="2332222" y="747594"/>
            <a:ext cx="4320480" cy="807059"/>
          </a:xfrm>
          <a:prstGeom prst="wedgeRoundRectCallout">
            <a:avLst>
              <a:gd name="adj1" fmla="val -55985"/>
              <a:gd name="adj2" fmla="val -834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联系例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想一想，可以怎样把假分数化成整数或带分数？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70" y="627534"/>
            <a:ext cx="1015642" cy="145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3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71" y="1292101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1133028" y="1220093"/>
            <a:ext cx="819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先用假分数表示下面的涂色部分，再改写成带分数。</a:t>
            </a:r>
          </a:p>
        </p:txBody>
      </p:sp>
      <p:graphicFrame>
        <p:nvGraphicFramePr>
          <p:cNvPr id="55" name="对象 5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025222"/>
              </p:ext>
            </p:extLst>
          </p:nvPr>
        </p:nvGraphicFramePr>
        <p:xfrm>
          <a:off x="6186488" y="3101132"/>
          <a:ext cx="395287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0" r:id="rId4" imgW="203040" imgH="393480" progId="Equation.KSEE3">
                  <p:embed/>
                </p:oleObj>
              </mc:Choice>
              <mc:Fallback>
                <p:oleObj r:id="rId4" imgW="2030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6488" y="3101132"/>
                        <a:ext cx="395287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对象 5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07225"/>
              </p:ext>
            </p:extLst>
          </p:nvPr>
        </p:nvGraphicFramePr>
        <p:xfrm>
          <a:off x="2246313" y="3101132"/>
          <a:ext cx="29527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r:id="rId6" imgW="152280" imgH="393480" progId="Equation.KSEE3">
                  <p:embed/>
                </p:oleObj>
              </mc:Choice>
              <mc:Fallback>
                <p:oleObj r:id="rId6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6313" y="3101132"/>
                        <a:ext cx="295275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对象 5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685906"/>
              </p:ext>
            </p:extLst>
          </p:nvPr>
        </p:nvGraphicFramePr>
        <p:xfrm>
          <a:off x="3282950" y="3099544"/>
          <a:ext cx="493713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r:id="rId8" imgW="253800" imgH="393480" progId="Equation.KSEE3">
                  <p:embed/>
                </p:oleObj>
              </mc:Choice>
              <mc:Fallback>
                <p:oleObj r:id="rId8" imgW="2538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2950" y="3099544"/>
                        <a:ext cx="493713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图片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1940669"/>
            <a:ext cx="685165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6" name="对象 7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145825"/>
              </p:ext>
            </p:extLst>
          </p:nvPr>
        </p:nvGraphicFramePr>
        <p:xfrm>
          <a:off x="7327900" y="3099544"/>
          <a:ext cx="44450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" r:id="rId11" imgW="228600" imgH="393480" progId="Equation.KSEE3">
                  <p:embed/>
                </p:oleObj>
              </mc:Choice>
              <mc:Fallback>
                <p:oleObj r:id="rId11" imgW="2286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900" y="3099544"/>
                        <a:ext cx="444500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1" y="113159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" name="组合 18"/>
          <p:cNvGrpSpPr>
            <a:grpSpLocks/>
          </p:cNvGrpSpPr>
          <p:nvPr/>
        </p:nvGrpSpPr>
        <p:grpSpPr bwMode="auto">
          <a:xfrm>
            <a:off x="989012" y="1033711"/>
            <a:ext cx="8191500" cy="766762"/>
            <a:chOff x="750" y="1473"/>
            <a:chExt cx="12900" cy="1206"/>
          </a:xfrm>
        </p:grpSpPr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750" y="1716"/>
              <a:ext cx="12900" cy="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2.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把   、   、  、  化成整数或带分数。</a:t>
              </a:r>
            </a:p>
          </p:txBody>
        </p:sp>
        <p:graphicFrame>
          <p:nvGraphicFramePr>
            <p:cNvPr id="49" name="对象 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768" y="1473"/>
            <a:ext cx="700" cy="1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6" r:id="rId4" imgW="228600" imgH="393480" progId="Equation.KSEE3">
                    <p:embed/>
                  </p:oleObj>
                </mc:Choice>
                <mc:Fallback>
                  <p:oleObj r:id="rId4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8" y="1473"/>
                          <a:ext cx="700" cy="1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对象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835" y="1473"/>
            <a:ext cx="739" cy="1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7" r:id="rId6" imgW="241200" imgH="393480" progId="Equation.KSEE3">
                    <p:embed/>
                  </p:oleObj>
                </mc:Choice>
                <mc:Fallback>
                  <p:oleObj r:id="rId6" imgW="2412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5" y="1473"/>
                          <a:ext cx="739" cy="1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对象 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040" y="1473"/>
            <a:ext cx="467" cy="1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8" r:id="rId8" imgW="152280" imgH="393480" progId="Equation.KSEE3">
                    <p:embed/>
                  </p:oleObj>
                </mc:Choice>
                <mc:Fallback>
                  <p:oleObj r:id="rId8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" y="1473"/>
                          <a:ext cx="467" cy="1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025" y="1473"/>
            <a:ext cx="467" cy="1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19" r:id="rId10" imgW="152280" imgH="393480" progId="Equation.KSEE3">
                    <p:embed/>
                  </p:oleObj>
                </mc:Choice>
                <mc:Fallback>
                  <p:oleObj r:id="rId10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25" y="1473"/>
                          <a:ext cx="467" cy="1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3" name="对象 5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789015"/>
              </p:ext>
            </p:extLst>
          </p:nvPr>
        </p:nvGraphicFramePr>
        <p:xfrm>
          <a:off x="1400175" y="2237036"/>
          <a:ext cx="91440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0" r:id="rId12" imgW="469800" imgH="393480" progId="Equation.KSEE3">
                  <p:embed/>
                </p:oleObj>
              </mc:Choice>
              <mc:Fallback>
                <p:oleObj r:id="rId12" imgW="4698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2237036"/>
                        <a:ext cx="914400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64588"/>
              </p:ext>
            </p:extLst>
          </p:nvPr>
        </p:nvGraphicFramePr>
        <p:xfrm>
          <a:off x="2830512" y="2237036"/>
          <a:ext cx="9382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1" r:id="rId14" imgW="482400" imgH="393480" progId="Equation.KSEE3">
                  <p:embed/>
                </p:oleObj>
              </mc:Choice>
              <mc:Fallback>
                <p:oleObj r:id="rId14" imgW="4824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512" y="2237036"/>
                        <a:ext cx="938213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934990"/>
              </p:ext>
            </p:extLst>
          </p:nvPr>
        </p:nvGraphicFramePr>
        <p:xfrm>
          <a:off x="4449762" y="2237036"/>
          <a:ext cx="96361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2" r:id="rId16" imgW="495000" imgH="393480" progId="Equation.KSEE3">
                  <p:embed/>
                </p:oleObj>
              </mc:Choice>
              <mc:Fallback>
                <p:oleObj r:id="rId16" imgW="4950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9762" y="2237036"/>
                        <a:ext cx="963613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对象 5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96204"/>
              </p:ext>
            </p:extLst>
          </p:nvPr>
        </p:nvGraphicFramePr>
        <p:xfrm>
          <a:off x="6272212" y="2237036"/>
          <a:ext cx="101282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3" r:id="rId18" imgW="520560" imgH="393480" progId="Equation.KSEE3">
                  <p:embed/>
                </p:oleObj>
              </mc:Choice>
              <mc:Fallback>
                <p:oleObj r:id="rId18" imgW="52056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2" y="2237036"/>
                        <a:ext cx="1012825" cy="766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81" y="1174130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5404" y="987574"/>
            <a:ext cx="7239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某市一个月的天气情况如图。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15566"/>
            <a:ext cx="320992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99592" y="1347614"/>
            <a:ext cx="4718724" cy="809625"/>
            <a:chOff x="899592" y="1491630"/>
            <a:chExt cx="4718724" cy="809625"/>
          </a:xfrm>
        </p:grpSpPr>
        <p:pic>
          <p:nvPicPr>
            <p:cNvPr id="14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1441" y="1491630"/>
              <a:ext cx="790639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99592" y="1707654"/>
              <a:ext cx="47187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）阴天的天数是晴天的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54420" y="1347614"/>
            <a:ext cx="493644" cy="871964"/>
            <a:chOff x="4441893" y="267494"/>
            <a:chExt cx="493644" cy="871964"/>
          </a:xfrm>
        </p:grpSpPr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4513901" y="267494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9</a:t>
              </a:r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4441893" y="677793"/>
              <a:ext cx="493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11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9592" y="2139702"/>
            <a:ext cx="4718724" cy="809625"/>
            <a:chOff x="899592" y="1491630"/>
            <a:chExt cx="4718724" cy="809625"/>
          </a:xfrm>
        </p:grpSpPr>
        <p:pic>
          <p:nvPicPr>
            <p:cNvPr id="22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1441" y="1491630"/>
              <a:ext cx="790639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899592" y="1707654"/>
              <a:ext cx="47187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雨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天的天数是阴天的 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16016" y="2139702"/>
            <a:ext cx="504056" cy="889248"/>
            <a:chOff x="4513901" y="314350"/>
            <a:chExt cx="504056" cy="889248"/>
          </a:xfrm>
        </p:grpSpPr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4513901" y="314350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7</a:t>
              </a: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4524313" y="741933"/>
              <a:ext cx="493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9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99592" y="2931790"/>
            <a:ext cx="4718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）根据图中的数据，你还能提出哪些用分数表示的问题？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33396" y="3634333"/>
            <a:ext cx="4718724" cy="809625"/>
            <a:chOff x="933396" y="3634333"/>
            <a:chExt cx="4718724" cy="809625"/>
          </a:xfrm>
        </p:grpSpPr>
        <p:pic>
          <p:nvPicPr>
            <p:cNvPr id="31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3634333"/>
              <a:ext cx="790639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933396" y="3838277"/>
              <a:ext cx="47187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阴天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的天数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是雨天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  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95936" y="3626718"/>
            <a:ext cx="504056" cy="889248"/>
            <a:chOff x="4513901" y="314350"/>
            <a:chExt cx="504056" cy="889248"/>
          </a:xfrm>
        </p:grpSpPr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4513901" y="314350"/>
              <a:ext cx="3635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9</a:t>
              </a:r>
            </a:p>
          </p:txBody>
        </p:sp>
        <p:sp>
          <p:nvSpPr>
            <p:cNvPr id="34" name="Text Box 11"/>
            <p:cNvSpPr txBox="1">
              <a:spLocks noChangeArrowheads="1"/>
            </p:cNvSpPr>
            <p:nvPr/>
          </p:nvSpPr>
          <p:spPr bwMode="auto">
            <a:xfrm>
              <a:off x="4524313" y="741933"/>
              <a:ext cx="493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7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43755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613</Words>
  <Application>Microsoft Office PowerPoint</Application>
  <PresentationFormat>全屏显示(16:9)</PresentationFormat>
  <Paragraphs>76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公式</vt:lpstr>
      <vt:lpstr>Equation.KSEE3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